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65" r:id="rId2"/>
  </p:sldIdLst>
  <p:sldSz cx="6858000" cy="9144000" type="screen4x3"/>
  <p:notesSz cx="6797675" cy="99282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5"/>
    <p:restoredTop sz="91445"/>
  </p:normalViewPr>
  <p:slideViewPr>
    <p:cSldViewPr snapToGrid="0" snapToObjects="1">
      <p:cViewPr>
        <p:scale>
          <a:sx n="169" d="100"/>
          <a:sy n="169" d="100"/>
        </p:scale>
        <p:origin x="2072" y="-4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8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62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43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21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034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019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53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216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639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17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972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E6CF0-D757-3740-88EF-4BD7F504166E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1ACE7-F359-0D40-BA3B-7312D8792F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46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274318" y="8642711"/>
            <a:ext cx="6327650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>
                <a:solidFill>
                  <a:schemeClr val="bg1"/>
                </a:solidFill>
              </a:rPr>
              <a:t> http://www.ostrich.co.jp   /  Email: business@ostrich.co.jp                       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8588" y="7284143"/>
            <a:ext cx="2927554" cy="428853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338003" y="228101"/>
            <a:ext cx="620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400" b="1" i="0" dirty="0">
                <a:solidFill>
                  <a:srgbClr val="333333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Pelvic Binder</a:t>
            </a:r>
            <a:r>
              <a:rPr lang="ja-JP" altLang="en-US" sz="2400" b="1" i="0">
                <a:solidFill>
                  <a:srgbClr val="333333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 ｜骨盤固定スリング</a:t>
            </a:r>
            <a:endParaRPr lang="ja-JP" altLang="en-US" sz="2400" b="1" i="0" dirty="0">
              <a:solidFill>
                <a:srgbClr val="333333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1750" y="745384"/>
            <a:ext cx="6272785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kern="1200">
                <a:solidFill>
                  <a:schemeClr val="bg1"/>
                </a:solidFill>
                <a:effectLst/>
                <a:latin typeface="HGSSoeiKakugothicUB" panose="020B0900000000000000" pitchFamily="34" charset="-128"/>
                <a:ea typeface="HGSSoeiKakugothicUB" panose="020B0900000000000000" pitchFamily="34" charset="-128"/>
                <a:cs typeface="+mn-cs"/>
              </a:rPr>
              <a:t>効率的</a:t>
            </a:r>
            <a:r>
              <a:rPr kumimoji="1" lang="en-US" altLang="ja-JP" sz="1600" i="0" kern="1200" dirty="0">
                <a:solidFill>
                  <a:schemeClr val="bg1"/>
                </a:solidFill>
                <a:effectLst/>
                <a:latin typeface="HGSSoeiKakugothicUB" panose="020B0900000000000000" pitchFamily="34" charset="-128"/>
                <a:ea typeface="HGSSoeiKakugothicUB" panose="020B0900000000000000" pitchFamily="34" charset="-128"/>
                <a:cs typeface="+mn-cs"/>
              </a:rPr>
              <a:t>+</a:t>
            </a:r>
            <a:r>
              <a:rPr kumimoji="1" lang="ja-JP" altLang="en-US" sz="1600" i="0" kern="1200">
                <a:solidFill>
                  <a:schemeClr val="bg1"/>
                </a:solidFill>
                <a:effectLst/>
                <a:latin typeface="HGSSoeiKakugothicUB" panose="020B0900000000000000" pitchFamily="34" charset="-128"/>
                <a:ea typeface="HGSSoeiKakugothicUB" panose="020B0900000000000000" pitchFamily="34" charset="-128"/>
                <a:cs typeface="+mn-cs"/>
              </a:rPr>
              <a:t>迅速適用</a:t>
            </a:r>
            <a:r>
              <a:rPr kumimoji="1" lang="en-US" altLang="ja-JP" sz="1600" i="0" kern="1200" dirty="0">
                <a:solidFill>
                  <a:schemeClr val="bg1"/>
                </a:solidFill>
                <a:effectLst/>
                <a:latin typeface="HGSSoeiKakugothicUB" panose="020B0900000000000000" pitchFamily="34" charset="-128"/>
                <a:ea typeface="HGSSoeiKakugothicUB" panose="020B0900000000000000" pitchFamily="34" charset="-128"/>
                <a:cs typeface="+mn-cs"/>
              </a:rPr>
              <a:t>+</a:t>
            </a:r>
            <a:r>
              <a:rPr kumimoji="1" lang="ja-JP" altLang="en-US" sz="1600" i="0" kern="1200">
                <a:solidFill>
                  <a:schemeClr val="bg1"/>
                </a:solidFill>
                <a:effectLst/>
                <a:latin typeface="HGSSoeiKakugothicUB" panose="020B0900000000000000" pitchFamily="34" charset="-128"/>
                <a:ea typeface="HGSSoeiKakugothicUB" panose="020B0900000000000000" pitchFamily="34" charset="-128"/>
                <a:cs typeface="+mn-cs"/>
              </a:rPr>
              <a:t>コンパクトな高品質骨盤スリング</a:t>
            </a:r>
            <a:endParaRPr kumimoji="1" lang="en-US" altLang="ja-JP" sz="1600" i="0" kern="1200" dirty="0">
              <a:solidFill>
                <a:schemeClr val="bg1"/>
              </a:solidFill>
              <a:effectLst/>
              <a:latin typeface="HGSSoeiKakugothicUB" panose="020B0900000000000000" pitchFamily="34" charset="-128"/>
              <a:ea typeface="HGSSoeiKakugothicUB" panose="020B0900000000000000" pitchFamily="34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501504" y="7371193"/>
            <a:ext cx="3100464" cy="11697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E80998A-2C3A-3548-B5A7-4A71D7A5987D}"/>
              </a:ext>
            </a:extLst>
          </p:cNvPr>
          <p:cNvSpPr/>
          <p:nvPr/>
        </p:nvSpPr>
        <p:spPr>
          <a:xfrm>
            <a:off x="176736" y="7769362"/>
            <a:ext cx="3264084" cy="830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200" b="1" dirty="0"/>
              <a:t>株式会社オーストリッチインターナショナル</a:t>
            </a:r>
            <a:endParaRPr lang="en-US" altLang="ja-JP" sz="1200" b="1" dirty="0"/>
          </a:p>
          <a:p>
            <a:pPr algn="ctr"/>
            <a:r>
              <a:rPr lang="ja-JP" altLang="en-US" sz="1200" b="1" dirty="0"/>
              <a:t>〒</a:t>
            </a:r>
            <a:r>
              <a:rPr lang="en-US" altLang="ja-JP" sz="1200" b="1" dirty="0"/>
              <a:t>222-0033  </a:t>
            </a:r>
            <a:r>
              <a:rPr lang="ja-JP" altLang="en-US" sz="1200" b="1" dirty="0"/>
              <a:t>横浜市港北区</a:t>
            </a:r>
            <a:r>
              <a:rPr lang="ja-JP" altLang="en-US" sz="1200" b="1"/>
              <a:t>新横浜</a:t>
            </a:r>
            <a:r>
              <a:rPr lang="en-US" altLang="ja-JP" sz="1200" b="1" dirty="0"/>
              <a:t>1-14-20 </a:t>
            </a:r>
          </a:p>
          <a:p>
            <a:pPr algn="ctr"/>
            <a:r>
              <a:rPr lang="en-US" altLang="ja-JP" sz="1200" b="1" dirty="0"/>
              <a:t>                        </a:t>
            </a:r>
            <a:r>
              <a:rPr lang="ja-JP" altLang="en-US" sz="1200" b="1"/>
              <a:t>                     光正第２ビル</a:t>
            </a:r>
            <a:r>
              <a:rPr lang="en-US" altLang="ja-JP" sz="1200" b="1" dirty="0"/>
              <a:t>301</a:t>
            </a:r>
          </a:p>
          <a:p>
            <a:pPr algn="ctr"/>
            <a:r>
              <a:rPr lang="en-US" altLang="ja-JP" sz="1200" b="1" dirty="0"/>
              <a:t>TEL: 045-470-9041</a:t>
            </a:r>
            <a:r>
              <a:rPr lang="ja-JP" altLang="en-US" sz="1200" b="1" dirty="0"/>
              <a:t>（代） </a:t>
            </a:r>
            <a:r>
              <a:rPr lang="en-US" altLang="ja-JP" sz="1200" b="1" dirty="0"/>
              <a:t>FAX: 045-470-9043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ADBEDD0-2590-489F-80B8-958403154C9A}"/>
              </a:ext>
            </a:extLst>
          </p:cNvPr>
          <p:cNvSpPr txBox="1"/>
          <p:nvPr/>
        </p:nvSpPr>
        <p:spPr>
          <a:xfrm>
            <a:off x="3501504" y="3771950"/>
            <a:ext cx="3100464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Specification</a:t>
            </a:r>
            <a:endParaRPr kumimoji="1" lang="ja-JP" altLang="en-US" sz="16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0413D7E2-532B-54D6-1A91-D35434DF0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764598"/>
              </p:ext>
            </p:extLst>
          </p:nvPr>
        </p:nvGraphicFramePr>
        <p:xfrm>
          <a:off x="3491861" y="4128598"/>
          <a:ext cx="3110108" cy="3032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37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331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</a:rPr>
                        <a:t>特徴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骨盤を外周からしっかり包み込み、　圧迫し固定できます。さまざまな体格の患者に合わせ、簡単かつ高度に張力　調整が可能です。</a:t>
                      </a:r>
                      <a:endParaRPr kumimoji="1" lang="en-US" altLang="ja-JP" sz="1100" b="0" i="0" kern="1200" dirty="0">
                        <a:solidFill>
                          <a:schemeClr val="tx1"/>
                        </a:solidFill>
                        <a:effectLst/>
                        <a:latin typeface="HGSSoeiKakugothicUB" panose="020B0900000000000000" pitchFamily="34" charset="-128"/>
                        <a:ea typeface="HGSSoeiKakugothicUB" panose="020B0900000000000000" pitchFamily="34" charset="-128"/>
                        <a:cs typeface="+mn-cs"/>
                      </a:endParaRPr>
                    </a:p>
                    <a:p>
                      <a:pPr algn="l"/>
                      <a:endParaRPr kumimoji="1" lang="en-US" altLang="ja-JP" sz="1100" b="0" i="0" kern="1200" dirty="0">
                        <a:solidFill>
                          <a:schemeClr val="tx1"/>
                        </a:solidFill>
                        <a:effectLst/>
                        <a:latin typeface="HGSSoeiKakugothicUB" panose="020B0900000000000000" pitchFamily="34" charset="-128"/>
                        <a:ea typeface="HGSSoeiKakugothicUB" panose="020B0900000000000000" pitchFamily="34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素早く簡単、直観的なバインディングシステムです。</a:t>
                      </a:r>
                      <a:endParaRPr kumimoji="1" lang="en-US" altLang="ja-JP" sz="1100" b="0" i="0" kern="1200" dirty="0">
                        <a:solidFill>
                          <a:schemeClr val="tx1"/>
                        </a:solidFill>
                        <a:effectLst/>
                        <a:latin typeface="HGSSoeiKakugothicUB" panose="020B0900000000000000" pitchFamily="34" charset="-128"/>
                        <a:ea typeface="HGSSoeiKakugothicUB" panose="020B0900000000000000" pitchFamily="34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業界初 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CT-7 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レッグストラクション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 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スプリント（脚部牽引式副木）と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    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接続できます。洗濯も可能です。</a:t>
                      </a:r>
                    </a:p>
                    <a:p>
                      <a:pPr algn="l"/>
                      <a:endParaRPr kumimoji="1" lang="en-US" altLang="ja-JP" sz="1100" b="0" i="0" kern="1200" dirty="0">
                        <a:solidFill>
                          <a:schemeClr val="tx1"/>
                        </a:solidFill>
                        <a:effectLst/>
                        <a:latin typeface="HGSSoeiKakugothicUB" panose="020B0900000000000000" pitchFamily="34" charset="-128"/>
                        <a:ea typeface="HGSSoeiKakugothicUB" panose="020B0900000000000000" pitchFamily="34" charset="-128"/>
                        <a:cs typeface="+mn-cs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924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b="0">
                          <a:solidFill>
                            <a:schemeClr val="tx1"/>
                          </a:solidFill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</a:rPr>
                        <a:t>仕様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</a:rPr>
                        <a:t>　</a:t>
                      </a:r>
                      <a:endParaRPr kumimoji="1" lang="ja-JP" altLang="en-US" sz="800" b="0" dirty="0">
                        <a:solidFill>
                          <a:schemeClr val="tx1"/>
                        </a:solidFill>
                        <a:latin typeface="HGSSoeiKakugothicUB" panose="020B0900000000000000" pitchFamily="34" charset="-128"/>
                        <a:ea typeface="HGSSoeiKakugothicUB" panose="020B0900000000000000" pitchFamily="34" charset="-128"/>
                      </a:endParaRP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長さ 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147</a:t>
                      </a:r>
                      <a:r>
                        <a:rPr kumimoji="1" lang="hr-HR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cm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 x 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幅 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20</a:t>
                      </a:r>
                      <a:r>
                        <a:rPr kumimoji="1" lang="hr-HR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cm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、重量 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450</a:t>
                      </a:r>
                      <a:r>
                        <a:rPr kumimoji="1" lang="hr-HR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g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素材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: 1000</a:t>
                      </a:r>
                      <a:r>
                        <a:rPr kumimoji="1" lang="hr-HR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D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難燃性コーデュラ、ミルスペックベルクロ、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2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インチナイロン</a:t>
                      </a:r>
                    </a:p>
                    <a:p>
                      <a:pPr algn="l"/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パック寸法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: 20×17×3</a:t>
                      </a:r>
                      <a:r>
                        <a:rPr kumimoji="1" lang="hr-HR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cm</a:t>
                      </a:r>
                    </a:p>
                    <a:p>
                      <a:pPr algn="l"/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色：ブラック、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OD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、</a:t>
                      </a:r>
                      <a:r>
                        <a:rPr kumimoji="1" lang="en-US" altLang="ja-JP" sz="1100" b="0" i="0" kern="1200" dirty="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MC</a:t>
                      </a:r>
                      <a:r>
                        <a:rPr kumimoji="1" lang="ja-JP" altLang="en-US" sz="1100" b="0" i="0" kern="1200">
                          <a:solidFill>
                            <a:schemeClr val="tx1"/>
                          </a:solidFill>
                          <a:effectLst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　</a:t>
                      </a:r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アメリカ製</a:t>
                      </a:r>
                      <a:endParaRPr kumimoji="1" lang="en-US" altLang="ja-JP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SSoeiKakugothicUB" panose="020B0900000000000000" pitchFamily="34" charset="-128"/>
                        <a:ea typeface="HGSSoeiKakugothicUB" panose="020B0900000000000000" pitchFamily="34" charset="-128"/>
                        <a:cs typeface="+mn-cs"/>
                      </a:endParaRPr>
                    </a:p>
                    <a:p>
                      <a:pPr algn="l"/>
                      <a:r>
                        <a:rPr kumimoji="1" lang="ja-JP" altLang="en-US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品番：</a:t>
                      </a:r>
                      <a:r>
                        <a:rPr kumimoji="1" lang="en-US" altLang="ja-JP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SSoeiKakugothicUB" panose="020B0900000000000000" pitchFamily="34" charset="-128"/>
                          <a:ea typeface="HGSSoeiKakugothicUB" panose="020B0900000000000000" pitchFamily="34" charset="-128"/>
                          <a:cs typeface="+mn-cs"/>
                        </a:rPr>
                        <a:t>S15102FT</a:t>
                      </a:r>
                    </a:p>
                  </a:txBody>
                  <a:tcPr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6" name="図 15" descr="靴を履いた足&#10;&#10;自動的に生成された説明">
            <a:extLst>
              <a:ext uri="{FF2B5EF4-FFF2-40B4-BE49-F238E27FC236}">
                <a16:creationId xmlns:a16="http://schemas.microsoft.com/office/drawing/2014/main" id="{C3E0325B-393B-69B1-8E24-BD3C893A29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34252" y="4932731"/>
            <a:ext cx="1255889" cy="1848388"/>
          </a:xfrm>
          <a:prstGeom prst="rect">
            <a:avLst/>
          </a:prstGeom>
        </p:spPr>
      </p:pic>
      <p:pic>
        <p:nvPicPr>
          <p:cNvPr id="27" name="図 26" descr="屋内, テーブル, 小さい, 座る が含まれている画像&#10;&#10;自動的に生成された説明">
            <a:extLst>
              <a:ext uri="{FF2B5EF4-FFF2-40B4-BE49-F238E27FC236}">
                <a16:creationId xmlns:a16="http://schemas.microsoft.com/office/drawing/2014/main" id="{296C4F57-1525-A6DC-A6FC-B3494E75FAB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8003" y="3780821"/>
            <a:ext cx="2856927" cy="1350701"/>
          </a:xfrm>
          <a:prstGeom prst="rect">
            <a:avLst/>
          </a:prstGeom>
        </p:spPr>
      </p:pic>
      <p:pic>
        <p:nvPicPr>
          <p:cNvPr id="30" name="図 29" descr="靴を履いた人の足&#10;&#10;中程度の精度で自動的に生成された説明">
            <a:extLst>
              <a:ext uri="{FF2B5EF4-FFF2-40B4-BE49-F238E27FC236}">
                <a16:creationId xmlns:a16="http://schemas.microsoft.com/office/drawing/2014/main" id="{C4D27278-80EA-1FB4-11C2-9E72E5677550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0800000">
            <a:off x="4492363" y="1115376"/>
            <a:ext cx="1618398" cy="804109"/>
          </a:xfrm>
          <a:prstGeom prst="rect">
            <a:avLst/>
          </a:prstGeom>
        </p:spPr>
      </p:pic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87F73DB-5893-8196-3E74-8FCDDF4520D7}"/>
              </a:ext>
            </a:extLst>
          </p:cNvPr>
          <p:cNvSpPr txBox="1"/>
          <p:nvPr/>
        </p:nvSpPr>
        <p:spPr>
          <a:xfrm>
            <a:off x="1706157" y="4791925"/>
            <a:ext cx="15863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dirty="0">
                <a:solidFill>
                  <a:schemeClr val="bg1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CT-7</a:t>
            </a:r>
            <a:r>
              <a:rPr lang="ja-JP" altLang="en-US" sz="1200">
                <a:solidFill>
                  <a:schemeClr val="bg1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 副木と接続可</a:t>
            </a:r>
            <a:endParaRPr lang="ja-JP" altLang="en-US" sz="1200">
              <a:solidFill>
                <a:schemeClr val="bg1"/>
              </a:solidFill>
            </a:endParaRPr>
          </a:p>
        </p:txBody>
      </p:sp>
      <p:pic>
        <p:nvPicPr>
          <p:cNvPr id="4" name="図 3" descr="人, 作品, 持つ, 食品 が含まれている画像&#10;&#10;自動的に生成された説明">
            <a:extLst>
              <a:ext uri="{FF2B5EF4-FFF2-40B4-BE49-F238E27FC236}">
                <a16:creationId xmlns:a16="http://schemas.microsoft.com/office/drawing/2014/main" id="{A2D2FE82-A3F6-873E-8EAC-1FFAB06D807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80211" y="1998760"/>
            <a:ext cx="1630550" cy="804110"/>
          </a:xfrm>
          <a:prstGeom prst="rect">
            <a:avLst/>
          </a:prstGeom>
        </p:spPr>
      </p:pic>
      <p:pic>
        <p:nvPicPr>
          <p:cNvPr id="6" name="図 5" descr="靴を履いた足&#10;&#10;低い精度で自動的に生成された説明">
            <a:extLst>
              <a:ext uri="{FF2B5EF4-FFF2-40B4-BE49-F238E27FC236}">
                <a16:creationId xmlns:a16="http://schemas.microsoft.com/office/drawing/2014/main" id="{6535B85F-B2EE-E1A2-9921-1FD04D4F289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471942" y="2885355"/>
            <a:ext cx="1647088" cy="804110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850B898-462E-2EB7-E5C5-CBBE3744B64C}"/>
              </a:ext>
            </a:extLst>
          </p:cNvPr>
          <p:cNvSpPr txBox="1"/>
          <p:nvPr/>
        </p:nvSpPr>
        <p:spPr>
          <a:xfrm>
            <a:off x="256031" y="6997080"/>
            <a:ext cx="1518364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00">
                <a:latin typeface="HGPSoeiKakugothicUB" panose="020B0900000000000000" pitchFamily="34" charset="-128"/>
                <a:ea typeface="HGPSoeiKakugothicUB" panose="020B0900000000000000" pitchFamily="34" charset="-128"/>
              </a:rPr>
              <a:t>日本総輸入発売元</a:t>
            </a:r>
            <a:endParaRPr lang="ja-JP" altLang="en-US" sz="1300" dirty="0">
              <a:latin typeface="HGPSoeiKakugothicUB" panose="020B0900000000000000" pitchFamily="34" charset="-128"/>
              <a:ea typeface="HGPSoeiKakugothicUB" panose="020B0900000000000000" pitchFamily="34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62CCBDE-5425-27E9-558F-E64A7F6D8F8F}"/>
              </a:ext>
            </a:extLst>
          </p:cNvPr>
          <p:cNvSpPr txBox="1"/>
          <p:nvPr/>
        </p:nvSpPr>
        <p:spPr>
          <a:xfrm>
            <a:off x="256031" y="6540739"/>
            <a:ext cx="20986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一般医療機器 届出番号</a:t>
            </a:r>
            <a:r>
              <a:rPr lang="en-US" altLang="ja-JP" sz="1200" dirty="0"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: </a:t>
            </a:r>
          </a:p>
          <a:p>
            <a:r>
              <a:rPr lang="en-US" altLang="ja-JP" sz="1200" dirty="0"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14B3X10037000012</a:t>
            </a:r>
            <a:endParaRPr lang="en-US" altLang="ja-JP" sz="1600" dirty="0"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</p:txBody>
      </p:sp>
      <p:pic>
        <p:nvPicPr>
          <p:cNvPr id="15" name="図 14" descr="屋内, 座る, バッグ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9F82FA6F-BC69-EEE7-7CC5-50C0CDFA9A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1750" y="1135784"/>
            <a:ext cx="3570049" cy="256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77297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ホワイ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ホワイ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ホワイ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14853</TotalTime>
  <Words>172</Words>
  <Application>Microsoft Macintosh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HGPSoeiKakugothicUB</vt:lpstr>
      <vt:lpstr>HGSSoeiKakugothicUB</vt:lpstr>
      <vt:lpstr>游ゴシック</vt:lpstr>
      <vt:lpstr>Arial</vt:lpstr>
      <vt:lpstr>Calibri</vt:lpstr>
      <vt:lpstr>Calibri Light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鈴木拓</dc:creator>
  <cp:lastModifiedBy>鈴木 拓</cp:lastModifiedBy>
  <cp:revision>307</cp:revision>
  <cp:lastPrinted>2023-09-11T03:44:18Z</cp:lastPrinted>
  <dcterms:created xsi:type="dcterms:W3CDTF">2017-01-26T11:22:42Z</dcterms:created>
  <dcterms:modified xsi:type="dcterms:W3CDTF">2023-09-11T03:53:39Z</dcterms:modified>
</cp:coreProperties>
</file>